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6"/>
  </p:notesMasterIdLst>
  <p:handoutMasterIdLst>
    <p:handoutMasterId r:id="rId17"/>
  </p:handoutMasterIdLst>
  <p:sldIdLst>
    <p:sldId id="256" r:id="rId5"/>
    <p:sldId id="776" r:id="rId6"/>
    <p:sldId id="853" r:id="rId7"/>
    <p:sldId id="845" r:id="rId8"/>
    <p:sldId id="848" r:id="rId9"/>
    <p:sldId id="850" r:id="rId10"/>
    <p:sldId id="854" r:id="rId11"/>
    <p:sldId id="855" r:id="rId12"/>
    <p:sldId id="856" r:id="rId13"/>
    <p:sldId id="857" r:id="rId14"/>
    <p:sldId id="784" r:id="rId15"/>
  </p:sldIdLst>
  <p:sldSz cx="9144000" cy="6858000" type="screen4x3"/>
  <p:notesSz cx="9928225" cy="6797675"/>
  <p:custDataLst>
    <p:tags r:id="rId1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12/07/2018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7/12/2018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3236157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315239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4049852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820440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2198343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3257023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2096132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21381425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 Target="../slides/slide9.xml"/><Relationship Id="rId5" Type="http://schemas.openxmlformats.org/officeDocument/2006/relationships/image" Target="../media/image3.jpeg"/><Relationship Id="rId4" Type="http://schemas.openxmlformats.org/officeDocument/2006/relationships/slide" Target="../slides/slide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7020272" y="620688"/>
            <a:ext cx="864096"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040" b="1" dirty="0" smtClean="0">
                <a:latin typeface="Arial" panose="020B0604020202020204" pitchFamily="34" charset="0"/>
                <a:cs typeface="Arial" panose="020B0604020202020204" pitchFamily="34" charset="0"/>
              </a:rPr>
              <a:t>Assessment</a:t>
            </a:r>
            <a:endParaRPr lang="en-GB" sz="104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2277967"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40" b="1" dirty="0" smtClean="0">
                <a:latin typeface="Arial" panose="020B0604020202020204" pitchFamily="34" charset="0"/>
                <a:cs typeface="Arial" panose="020B0604020202020204" pitchFamily="34" charset="0"/>
              </a:rPr>
              <a:t>P3.1 –Design and Create Prototype</a:t>
            </a:r>
            <a:endParaRPr lang="en-GB" sz="104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4179133" y="620688"/>
            <a:ext cx="1179515"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40" b="1" dirty="0" smtClean="0">
                <a:latin typeface="Arial" panose="020B0604020202020204" pitchFamily="34" charset="0"/>
                <a:cs typeface="Arial" panose="020B0604020202020204" pitchFamily="34" charset="0"/>
              </a:rPr>
              <a:t>M2.1 –</a:t>
            </a:r>
            <a:r>
              <a:rPr lang="en-GB" sz="1040" b="1" baseline="0" dirty="0" smtClean="0">
                <a:latin typeface="Arial" panose="020B0604020202020204" pitchFamily="34" charset="0"/>
                <a:cs typeface="Arial" panose="020B0604020202020204" pitchFamily="34" charset="0"/>
              </a:rPr>
              <a:t> </a:t>
            </a:r>
            <a:r>
              <a:rPr lang="en-GB" sz="1040" b="1" dirty="0" smtClean="0">
                <a:latin typeface="Arial" panose="020B0604020202020204" pitchFamily="34" charset="0"/>
                <a:cs typeface="Arial" panose="020B0604020202020204" pitchFamily="34" charset="0"/>
              </a:rPr>
              <a:t>Feedback</a:t>
            </a:r>
            <a:endParaRPr lang="en-GB" sz="104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35496" y="44624"/>
            <a:ext cx="7886110"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956376" y="-2406"/>
            <a:ext cx="1145845" cy="911126"/>
          </a:xfrm>
          <a:prstGeom prst="rect">
            <a:avLst/>
          </a:prstGeom>
        </p:spPr>
      </p:pic>
      <p:sp>
        <p:nvSpPr>
          <p:cNvPr id="8" name="Round Same Side Corner Rectangle 7">
            <a:hlinkClick r:id="rId6" action="ppaction://hlinksldjump"/>
          </p:cNvPr>
          <p:cNvSpPr/>
          <p:nvPr userDrawn="1"/>
        </p:nvSpPr>
        <p:spPr>
          <a:xfrm>
            <a:off x="2484055" y="620688"/>
            <a:ext cx="164910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40" b="1" dirty="0" smtClean="0">
                <a:latin typeface="Arial" panose="020B0604020202020204" pitchFamily="34" charset="0"/>
                <a:cs typeface="Arial" panose="020B0604020202020204" pitchFamily="34" charset="0"/>
              </a:rPr>
              <a:t>P4.1 – Present Prototype</a:t>
            </a:r>
            <a:endParaRPr lang="en-GB" sz="1040" b="1" dirty="0">
              <a:latin typeface="Arial" panose="020B0604020202020204" pitchFamily="34" charset="0"/>
              <a:cs typeface="Arial" panose="020B0604020202020204" pitchFamily="34" charset="0"/>
            </a:endParaRPr>
          </a:p>
        </p:txBody>
      </p:sp>
      <p:sp>
        <p:nvSpPr>
          <p:cNvPr id="9" name="Round Same Side Corner Rectangle 8">
            <a:hlinkClick r:id="rId4" action="ppaction://hlinksldjump"/>
          </p:cNvPr>
          <p:cNvSpPr/>
          <p:nvPr userDrawn="1"/>
        </p:nvSpPr>
        <p:spPr>
          <a:xfrm>
            <a:off x="5384380" y="620688"/>
            <a:ext cx="1592367"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40" b="1" dirty="0" smtClean="0">
                <a:latin typeface="Arial" panose="020B0604020202020204" pitchFamily="34" charset="0"/>
                <a:cs typeface="Arial" panose="020B0604020202020204" pitchFamily="34" charset="0"/>
              </a:rPr>
              <a:t>M2.2 – Modify Prototype</a:t>
            </a:r>
            <a:endParaRPr lang="en-GB" sz="104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157192"/>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LO3 - Be able to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Present Business Solutions </a:t>
            </a:r>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Stakeholders</a:t>
            </a:r>
            <a:endPar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477328"/>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2800" dirty="0"/>
              <a:t> </a:t>
            </a:r>
            <a:r>
              <a:rPr lang="en-GB" sz="2800" b="1" dirty="0"/>
              <a:t>Unit </a:t>
            </a:r>
            <a:r>
              <a:rPr lang="en-GB" sz="2800" b="1" dirty="0" smtClean="0"/>
              <a:t>05 </a:t>
            </a:r>
            <a:r>
              <a:rPr lang="en-GB" sz="2800" b="1" dirty="0"/>
              <a:t>– Creating </a:t>
            </a:r>
            <a:r>
              <a:rPr lang="en-GB" sz="2800" b="1" dirty="0" smtClean="0"/>
              <a:t>Business Solutions</a:t>
            </a:r>
            <a:endParaRPr lang="en-GB" sz="28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L/615/1355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pic>
        <p:nvPicPr>
          <p:cNvPr id="2050" name="Picture 2" descr="Image result for prototype form in access"/>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1396375" y="2075519"/>
            <a:ext cx="7568113" cy="30096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6336704" cy="5632311"/>
          </a:xfrm>
          <a:prstGeom prst="rect">
            <a:avLst/>
          </a:prstGeom>
        </p:spPr>
        <p:txBody>
          <a:bodyPr wrap="square">
            <a:spAutoFit/>
          </a:bodyPr>
          <a:lstStyle/>
          <a:p>
            <a:pPr marL="457200" indent="-457200">
              <a:buClr>
                <a:srgbClr val="C00000"/>
              </a:buClr>
              <a:buSzPct val="68000"/>
              <a:buFont typeface="Arial" panose="020B0604020202020204" pitchFamily="34" charset="0"/>
              <a:buChar char="►"/>
            </a:pPr>
            <a:r>
              <a:rPr lang="en-US" sz="2000" dirty="0" smtClean="0"/>
              <a:t>Once the presentation is complete and all feedback and suggestions noted, you need to create a report that demonstrates that you sought clarification and prompted recommendations from the client.</a:t>
            </a:r>
          </a:p>
          <a:p>
            <a:pPr>
              <a:buClr>
                <a:srgbClr val="C00000"/>
              </a:buClr>
              <a:buSzPct val="68000"/>
            </a:pPr>
            <a:r>
              <a:rPr lang="en-US" sz="2000" b="1" dirty="0" smtClean="0">
                <a:solidFill>
                  <a:srgbClr val="FF0000"/>
                </a:solidFill>
              </a:rPr>
              <a:t>M1.1 – Task 06 - </a:t>
            </a:r>
            <a:r>
              <a:rPr lang="en-US" sz="2000" dirty="0" smtClean="0">
                <a:solidFill>
                  <a:srgbClr val="FF0000"/>
                </a:solidFill>
              </a:rPr>
              <a:t>Create a report that catalogs suggested changes and responses and recommendations from your questionnaires.</a:t>
            </a:r>
          </a:p>
          <a:p>
            <a:pPr marL="457200" indent="-457200">
              <a:buClr>
                <a:srgbClr val="C00000"/>
              </a:buClr>
              <a:buSzPct val="68000"/>
              <a:buFont typeface="Arial" panose="020B0604020202020204" pitchFamily="34" charset="0"/>
              <a:buChar char="►"/>
            </a:pPr>
            <a:r>
              <a:rPr lang="en-US" sz="2000" dirty="0" smtClean="0"/>
              <a:t>Next you will need to modify the prototype in line with the client feedback. Create a second version of your presentation with version number 2 on it, </a:t>
            </a:r>
          </a:p>
          <a:p>
            <a:pPr>
              <a:buClr>
                <a:srgbClr val="C00000"/>
              </a:buClr>
              <a:buSzPct val="68000"/>
            </a:pPr>
            <a:r>
              <a:rPr lang="en-US" sz="2000" b="1" dirty="0" smtClean="0">
                <a:solidFill>
                  <a:srgbClr val="FF0000"/>
                </a:solidFill>
              </a:rPr>
              <a:t>M1.2 – Task 07 - </a:t>
            </a:r>
            <a:r>
              <a:rPr lang="en-US" sz="2000" dirty="0">
                <a:solidFill>
                  <a:srgbClr val="FF0000"/>
                </a:solidFill>
              </a:rPr>
              <a:t>Modify the design in response to stakeholder </a:t>
            </a:r>
            <a:r>
              <a:rPr lang="en-US" sz="2000" dirty="0" smtClean="0">
                <a:solidFill>
                  <a:srgbClr val="FF0000"/>
                </a:solidFill>
              </a:rPr>
              <a:t>feedback</a:t>
            </a:r>
            <a:r>
              <a:rPr lang="en-US" sz="2000" dirty="0"/>
              <a:t>.</a:t>
            </a:r>
          </a:p>
          <a:p>
            <a:pPr marL="457200" indent="-457200">
              <a:buClr>
                <a:srgbClr val="C00000"/>
              </a:buClr>
              <a:buSzPct val="68000"/>
              <a:buFont typeface="Arial" panose="020B0604020202020204" pitchFamily="34" charset="0"/>
              <a:buChar char="►"/>
            </a:pPr>
            <a:r>
              <a:rPr lang="en-US" sz="2000" dirty="0" smtClean="0"/>
              <a:t>You will need to add several slides to the second proposal that highlights changes with some written justification on why the changes have been made.</a:t>
            </a:r>
          </a:p>
          <a:p>
            <a:pPr marL="457200" indent="-457200">
              <a:buClr>
                <a:srgbClr val="C00000"/>
              </a:buClr>
              <a:buSzPct val="68000"/>
              <a:buFont typeface="Arial" panose="020B0604020202020204" pitchFamily="34" charset="0"/>
              <a:buChar char="►"/>
            </a:pPr>
            <a:r>
              <a:rPr lang="en-US" sz="2000" dirty="0" smtClean="0"/>
              <a:t>Link this to the feedback, questionnaires or verbal discussions made during the first presentation.</a:t>
            </a:r>
            <a:endParaRPr lang="en-US" sz="20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M1.1 – Present Client Designs</a:t>
            </a:r>
            <a:endParaRPr lang="en-GB" sz="4000" dirty="0" smtClean="0"/>
          </a:p>
        </p:txBody>
      </p:sp>
      <p:pic>
        <p:nvPicPr>
          <p:cNvPr id="4" name="Picture 2" descr="Image result for prezi"/>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516886" y="1052737"/>
            <a:ext cx="2375594" cy="177642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mage result for prezi"/>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6516217" y="2996952"/>
            <a:ext cx="2364596" cy="151831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6516215" y="4683061"/>
            <a:ext cx="2364597" cy="1790338"/>
          </a:xfrm>
          <a:prstGeom prst="rect">
            <a:avLst/>
          </a:prstGeom>
        </p:spPr>
      </p:pic>
    </p:spTree>
    <p:extLst>
      <p:ext uri="{BB962C8B-B14F-4D97-AF65-F5344CB8AC3E}">
        <p14:creationId xmlns:p14="http://schemas.microsoft.com/office/powerpoint/2010/main" val="1934177267"/>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543056"/>
          </a:xfrm>
          <a:prstGeom prst="rect">
            <a:avLst/>
          </a:prstGeom>
        </p:spPr>
        <p:txBody>
          <a:bodyPr wrap="square">
            <a:spAutoFit/>
          </a:bodyPr>
          <a:lstStyle/>
          <a:p>
            <a:pPr>
              <a:buClr>
                <a:srgbClr val="C00000"/>
              </a:buClr>
              <a:buSzPct val="68000"/>
            </a:pPr>
            <a:r>
              <a:rPr lang="en-US" sz="2530" b="1" dirty="0">
                <a:solidFill>
                  <a:srgbClr val="FF0000"/>
                </a:solidFill>
              </a:rPr>
              <a:t>P3.1 – Task 01 –</a:t>
            </a:r>
            <a:r>
              <a:rPr lang="en-US" sz="2530" dirty="0">
                <a:solidFill>
                  <a:srgbClr val="FF0000"/>
                </a:solidFill>
              </a:rPr>
              <a:t> Design the structure and pages of your solution.</a:t>
            </a:r>
          </a:p>
          <a:p>
            <a:r>
              <a:rPr lang="en-US" sz="2530" b="1" dirty="0">
                <a:solidFill>
                  <a:srgbClr val="FF0000"/>
                </a:solidFill>
              </a:rPr>
              <a:t>P3.1 – Task 02 -</a:t>
            </a:r>
            <a:r>
              <a:rPr lang="en-US" sz="2530" dirty="0">
                <a:solidFill>
                  <a:srgbClr val="FF0000"/>
                </a:solidFill>
              </a:rPr>
              <a:t> Create prototype of the proposed business solution.</a:t>
            </a:r>
          </a:p>
          <a:p>
            <a:pPr>
              <a:buClr>
                <a:srgbClr val="C00000"/>
              </a:buClr>
              <a:buSzPct val="68000"/>
            </a:pPr>
            <a:r>
              <a:rPr lang="en-US" sz="2530" b="1" dirty="0" smtClean="0">
                <a:solidFill>
                  <a:srgbClr val="FF0000"/>
                </a:solidFill>
              </a:rPr>
              <a:t>P3.2 </a:t>
            </a:r>
            <a:r>
              <a:rPr lang="en-US" sz="2530" b="1" dirty="0">
                <a:solidFill>
                  <a:srgbClr val="FF0000"/>
                </a:solidFill>
              </a:rPr>
              <a:t>– Task 03 – </a:t>
            </a:r>
            <a:r>
              <a:rPr lang="en-US" sz="2530" dirty="0">
                <a:solidFill>
                  <a:srgbClr val="FF0000"/>
                </a:solidFill>
              </a:rPr>
              <a:t>Prepare a questionnaire to gather feedback from stakeholders</a:t>
            </a:r>
          </a:p>
          <a:p>
            <a:pPr>
              <a:buClr>
                <a:srgbClr val="C00000"/>
              </a:buClr>
              <a:buSzPct val="68000"/>
            </a:pPr>
            <a:r>
              <a:rPr lang="en-US" sz="2530" b="1" dirty="0" smtClean="0">
                <a:solidFill>
                  <a:srgbClr val="FF0000"/>
                </a:solidFill>
              </a:rPr>
              <a:t>P4.1 </a:t>
            </a:r>
            <a:r>
              <a:rPr lang="en-US" sz="2530" b="1" dirty="0">
                <a:solidFill>
                  <a:srgbClr val="FF0000"/>
                </a:solidFill>
              </a:rPr>
              <a:t>– Task 04 - </a:t>
            </a:r>
            <a:r>
              <a:rPr lang="en-US" sz="2530" dirty="0">
                <a:solidFill>
                  <a:srgbClr val="FF0000"/>
                </a:solidFill>
              </a:rPr>
              <a:t>Present the design to the stakeholder.</a:t>
            </a:r>
          </a:p>
          <a:p>
            <a:pPr>
              <a:buClr>
                <a:srgbClr val="C00000"/>
              </a:buClr>
              <a:buSzPct val="68000"/>
            </a:pPr>
            <a:r>
              <a:rPr lang="en-US" sz="2530" b="1" dirty="0">
                <a:solidFill>
                  <a:srgbClr val="FF0000"/>
                </a:solidFill>
              </a:rPr>
              <a:t>P4.2 – Task 05 – </a:t>
            </a:r>
            <a:r>
              <a:rPr lang="en-US" sz="2530" dirty="0">
                <a:solidFill>
                  <a:srgbClr val="FF0000"/>
                </a:solidFill>
              </a:rPr>
              <a:t>Gather feedback on the design from the stakeholder.</a:t>
            </a:r>
          </a:p>
          <a:p>
            <a:pPr>
              <a:buClr>
                <a:srgbClr val="C00000"/>
              </a:buClr>
              <a:buSzPct val="68000"/>
            </a:pPr>
            <a:r>
              <a:rPr lang="en-US" sz="2530" b="1" dirty="0" smtClean="0">
                <a:solidFill>
                  <a:srgbClr val="FF0000"/>
                </a:solidFill>
              </a:rPr>
              <a:t>M1.1 </a:t>
            </a:r>
            <a:r>
              <a:rPr lang="en-US" sz="2530" b="1" dirty="0">
                <a:solidFill>
                  <a:srgbClr val="FF0000"/>
                </a:solidFill>
              </a:rPr>
              <a:t>– Task 06 - </a:t>
            </a:r>
            <a:r>
              <a:rPr lang="en-US" sz="2530" dirty="0">
                <a:solidFill>
                  <a:srgbClr val="FF0000"/>
                </a:solidFill>
              </a:rPr>
              <a:t>Create a report that catalogs suggested changes and responses and recommendations from your questionnaires.</a:t>
            </a:r>
          </a:p>
          <a:p>
            <a:pPr>
              <a:buClr>
                <a:srgbClr val="C00000"/>
              </a:buClr>
              <a:buSzPct val="68000"/>
            </a:pPr>
            <a:r>
              <a:rPr lang="en-US" sz="2530" b="1" dirty="0">
                <a:solidFill>
                  <a:srgbClr val="FF0000"/>
                </a:solidFill>
              </a:rPr>
              <a:t>M1.2 – Task 07 - </a:t>
            </a:r>
            <a:r>
              <a:rPr lang="en-US" sz="2530" dirty="0">
                <a:solidFill>
                  <a:srgbClr val="FF0000"/>
                </a:solidFill>
              </a:rPr>
              <a:t>Modify the design in response to stakeholder feedback</a:t>
            </a:r>
            <a:r>
              <a:rPr lang="en-US" sz="2530" dirty="0"/>
              <a:t>.</a:t>
            </a:r>
            <a:endParaRPr lang="en-US" sz="2530" dirty="0"/>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4000" dirty="0" smtClean="0"/>
              <a:t>LO3 </a:t>
            </a:r>
            <a:r>
              <a:rPr lang="en-IE" sz="4000" dirty="0" smtClean="0"/>
              <a:t>– Assessment Criteria</a:t>
            </a:r>
            <a:endParaRPr lang="en-GB" sz="40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2218249945"/>
              </p:ext>
            </p:extLst>
          </p:nvPr>
        </p:nvGraphicFramePr>
        <p:xfrm>
          <a:off x="251520" y="1124744"/>
          <a:ext cx="8640960" cy="5448300"/>
        </p:xfrm>
        <a:graphic>
          <a:graphicData uri="http://schemas.openxmlformats.org/drawingml/2006/table">
            <a:tbl>
              <a:tblPr firstRow="1" bandRow="1">
                <a:tableStyleId>{B301B821-A1FF-4177-AEE7-76D212191A09}</a:tableStyleId>
              </a:tblPr>
              <a:tblGrid>
                <a:gridCol w="1887941"/>
                <a:gridCol w="2432539"/>
                <a:gridCol w="2069474"/>
                <a:gridCol w="2251006"/>
              </a:tblGrid>
              <a:tr h="202312">
                <a:tc>
                  <a:txBody>
                    <a:bodyPr/>
                    <a:lstStyle/>
                    <a:p>
                      <a:pPr algn="ctr"/>
                      <a:r>
                        <a:rPr lang="en-GB" sz="1400" dirty="0" smtClean="0">
                          <a:latin typeface="Arial" panose="020B0604020202020204" pitchFamily="34" charset="0"/>
                          <a:cs typeface="Arial" panose="020B0604020202020204" pitchFamily="34" charset="0"/>
                        </a:rPr>
                        <a:t>The Learner will</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Pass</a:t>
                      </a:r>
                    </a:p>
                    <a:p>
                      <a:pPr algn="l"/>
                      <a:r>
                        <a:rPr lang="en-US" sz="1400" dirty="0" smtClean="0">
                          <a:latin typeface="Arial" panose="020B0604020202020204" pitchFamily="34" charset="0"/>
                          <a:cs typeface="Arial" panose="020B0604020202020204" pitchFamily="34" charset="0"/>
                        </a:rPr>
                        <a:t>The assessment criteria are the pass</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requirements for</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this unit.</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can:</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Merit</a:t>
                      </a:r>
                    </a:p>
                    <a:p>
                      <a:pPr algn="l"/>
                      <a:r>
                        <a:rPr lang="en-US" sz="1400" dirty="0" smtClean="0">
                          <a:latin typeface="Arial" panose="020B0604020202020204" pitchFamily="34" charset="0"/>
                          <a:cs typeface="Arial" panose="020B0604020202020204" pitchFamily="34" charset="0"/>
                        </a:rPr>
                        <a:t>To achieve a merit the</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evidence must show that, in</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addition to the pass criteria,</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is able to:</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Distinction</a:t>
                      </a:r>
                    </a:p>
                    <a:p>
                      <a:pPr algn="l"/>
                      <a:r>
                        <a:rPr lang="en-US" sz="14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400" b="0" dirty="0">
                        <a:latin typeface="Arial" panose="020B0604020202020204" pitchFamily="34" charset="0"/>
                        <a:cs typeface="Arial" panose="020B0604020202020204" pitchFamily="34" charset="0"/>
                      </a:endParaRPr>
                    </a:p>
                  </a:txBody>
                  <a:tcPr/>
                </a:tc>
              </a:tr>
              <a:tr h="534294">
                <a:tc>
                  <a:txBody>
                    <a:bodyPr/>
                    <a:lstStyle/>
                    <a:p>
                      <a:r>
                        <a:rPr kumimoji="0" lang="en-US" sz="1400" u="none" strike="noStrike" kern="1200" baseline="0" dirty="0" smtClean="0">
                          <a:latin typeface="Arial" panose="020B0604020202020204" pitchFamily="34" charset="0"/>
                          <a:cs typeface="Arial" panose="020B0604020202020204" pitchFamily="34" charset="0"/>
                        </a:rPr>
                        <a:t>1. Understand the role of the digital</a:t>
                      </a:r>
                    </a:p>
                    <a:p>
                      <a:r>
                        <a:rPr kumimoji="0" lang="en-US" sz="1400" u="none" strike="noStrike" kern="1200" baseline="0" dirty="0" smtClean="0">
                          <a:latin typeface="Arial" panose="020B0604020202020204" pitchFamily="34" charset="0"/>
                          <a:cs typeface="Arial" panose="020B0604020202020204" pitchFamily="34" charset="0"/>
                        </a:rPr>
                        <a:t>Business Practitioner</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P1: Describe how the digital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practitioner supports business.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822960">
                <a:tc>
                  <a:txBody>
                    <a:bodyPr/>
                    <a:lstStyle/>
                    <a:p>
                      <a:r>
                        <a:rPr kumimoji="0" lang="en-US" sz="1400" u="none" strike="noStrike" kern="1200" baseline="0" dirty="0" smtClean="0">
                          <a:latin typeface="Arial" panose="020B0604020202020204" pitchFamily="34" charset="0"/>
                          <a:cs typeface="Arial" panose="020B0604020202020204" pitchFamily="34" charset="0"/>
                        </a:rPr>
                        <a:t>2. Be able to design solutions to meet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P2: Design a solution to meet the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identified business need.</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D1: Justify how the design proposal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supports the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54102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3. Be able to present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solutions to</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P3: Create a prototype of the </a:t>
                      </a: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proposed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M1: Modify the design in response to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 feedback.</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54102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P4: Present the prototype to identified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vMerge="1">
                  <a:txBody>
                    <a:bodyPr/>
                    <a:lstStyle/>
                    <a:p>
                      <a:endParaRPr lang="en-GB"/>
                    </a:p>
                  </a:txBody>
                  <a:tcPr/>
                </a:tc>
                <a:tc vMerge="1">
                  <a:txBody>
                    <a:bodyPr/>
                    <a:lstStyle/>
                    <a:p>
                      <a:endParaRPr lang="en-GB"/>
                    </a:p>
                  </a:txBody>
                  <a:tcPr/>
                </a:tc>
              </a:tr>
              <a:tr h="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use IT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applications to meet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proposed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M2: Test the solution to confirm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functionality.</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D2: Assess the appropriateness of the</a:t>
                      </a:r>
                    </a:p>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 to the business need.</a:t>
                      </a:r>
                    </a:p>
                  </a:txBody>
                  <a:tcPr/>
                </a:tc>
              </a:tr>
              <a:tr h="45720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P6: Gather feedback from stakeholders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of the proposed 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654642" cy="1246495"/>
          </a:xfrm>
          <a:prstGeom prst="rect">
            <a:avLst/>
          </a:prstGeom>
        </p:spPr>
        <p:txBody>
          <a:bodyPr wrap="square">
            <a:spAutoFit/>
          </a:bodyPr>
          <a:lstStyle/>
          <a:p>
            <a:r>
              <a:rPr lang="en-US" sz="1500" b="1" dirty="0" smtClean="0"/>
              <a:t>Learning Outcome 3: </a:t>
            </a:r>
            <a:r>
              <a:rPr lang="en-US" sz="1500" dirty="0" smtClean="0"/>
              <a:t>Be able to present business solutions to stakeholders </a:t>
            </a:r>
          </a:p>
          <a:p>
            <a:r>
              <a:rPr lang="en-US" sz="1500" dirty="0" smtClean="0"/>
              <a:t>Your task is to: use the design you created in Task 2 to create a prototype of the solution. You must then present the prototype to a representative from Westwood Recruitment Services (WRS) (this might be your tutor). Finally, you will get feedback about your prototype from the representative from WRS (this might be your tutor) before using this feedback to modify the design you have created. </a:t>
            </a:r>
            <a:endParaRPr lang="en-US" sz="15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LO3 – Learning Outcome</a:t>
            </a:r>
            <a:endParaRPr lang="en-GB" sz="4000" dirty="0" smtClean="0"/>
          </a:p>
        </p:txBody>
      </p:sp>
      <p:graphicFrame>
        <p:nvGraphicFramePr>
          <p:cNvPr id="7" name="Table 6"/>
          <p:cNvGraphicFramePr>
            <a:graphicFrameLocks noGrp="1"/>
          </p:cNvGraphicFramePr>
          <p:nvPr>
            <p:extLst>
              <p:ext uri="{D42A27DB-BD31-4B8C-83A1-F6EECF244321}">
                <p14:modId xmlns:p14="http://schemas.microsoft.com/office/powerpoint/2010/main" val="2134018357"/>
              </p:ext>
            </p:extLst>
          </p:nvPr>
        </p:nvGraphicFramePr>
        <p:xfrm>
          <a:off x="251520" y="2380952"/>
          <a:ext cx="8582634" cy="4216400"/>
        </p:xfrm>
        <a:graphic>
          <a:graphicData uri="http://schemas.openxmlformats.org/drawingml/2006/table">
            <a:tbl>
              <a:tblPr firstRow="1" bandRow="1">
                <a:tableStyleId>{5C22544A-7EE6-4342-B048-85BDC9FD1C3A}</a:tableStyleId>
              </a:tblPr>
              <a:tblGrid>
                <a:gridCol w="3960440"/>
                <a:gridCol w="3456384"/>
                <a:gridCol w="1165810"/>
              </a:tblGrid>
              <a:tr h="370840">
                <a:tc>
                  <a:txBody>
                    <a:bodyPr/>
                    <a:lstStyle/>
                    <a:p>
                      <a:r>
                        <a:rPr lang="en-GB" sz="1400" dirty="0" smtClean="0">
                          <a:latin typeface="Arial" panose="020B0604020202020204" pitchFamily="34" charset="0"/>
                          <a:cs typeface="Arial" panose="020B0604020202020204" pitchFamily="34" charset="0"/>
                        </a:rPr>
                        <a:t>Pass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Merit</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Distinction</a:t>
                      </a:r>
                      <a:endParaRPr lang="en-GB" sz="1400" dirty="0">
                        <a:latin typeface="Arial" panose="020B0604020202020204" pitchFamily="34" charset="0"/>
                        <a:cs typeface="Arial" panose="020B0604020202020204" pitchFamily="34" charset="0"/>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P3: Create a prototype of the proposed business 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endParaRPr lang="en-GB" sz="140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P4: Present the prototype to identified 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M1: Modify the design in response to stakeholder feedback</a:t>
                      </a:r>
                      <a:endParaRPr lang="en-GB" sz="1400" dirty="0">
                        <a:latin typeface="Arial" panose="020B0604020202020204" pitchFamily="34" charset="0"/>
                        <a:cs typeface="Arial" panose="020B0604020202020204" pitchFamily="34" charset="0"/>
                      </a:endParaRPr>
                    </a:p>
                  </a:txBody>
                  <a:tcPr/>
                </a:tc>
                <a:tc>
                  <a:txBody>
                    <a:bodyPr/>
                    <a:lstStyle/>
                    <a:p>
                      <a:endParaRPr lang="en-GB" sz="1400" dirty="0">
                        <a:latin typeface="Arial" panose="020B0604020202020204" pitchFamily="34" charset="0"/>
                        <a:cs typeface="Arial" panose="020B0604020202020204" pitchFamily="34" charset="0"/>
                      </a:endParaRPr>
                    </a:p>
                  </a:txBody>
                  <a:tcPr/>
                </a:tc>
              </a:tr>
              <a:tr h="370840">
                <a:tc gridSpan="3">
                  <a:txBody>
                    <a:bodyPr/>
                    <a:lstStyle/>
                    <a:p>
                      <a:r>
                        <a:rPr lang="en-GB" sz="1400" b="1" dirty="0" smtClean="0">
                          <a:latin typeface="Arial" panose="020B0604020202020204" pitchFamily="34" charset="0"/>
                          <a:cs typeface="Arial" panose="020B0604020202020204" pitchFamily="34" charset="0"/>
                        </a:rPr>
                        <a:t>Evidence</a:t>
                      </a:r>
                      <a:endParaRPr lang="en-GB" sz="1400" b="1"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r>
              <a:tr h="370840">
                <a:tc gridSpan="3">
                  <a:txBody>
                    <a:bodyPr/>
                    <a:lstStyle/>
                    <a:p>
                      <a:r>
                        <a:rPr kumimoji="0" lang="en-US" sz="1400" b="1" i="0" u="none" strike="noStrike" kern="1200" baseline="0" dirty="0" smtClean="0">
                          <a:solidFill>
                            <a:schemeClr val="dk1"/>
                          </a:solidFill>
                          <a:latin typeface="Arial" panose="020B0604020202020204" pitchFamily="34" charset="0"/>
                          <a:ea typeface="+mn-ea"/>
                          <a:cs typeface="Arial" panose="020B0604020202020204" pitchFamily="34" charset="0"/>
                        </a:rPr>
                        <a:t>An audio/visual presentation of the prototype and the discussion following the presentation, or a copy of the presentation with detailed speaker notes and notes of the discussions with the stakeholder.</a:t>
                      </a:r>
                    </a:p>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a:t>
                      </a:r>
                    </a:p>
                    <a:p>
                      <a:pPr marL="285750" indent="-285750">
                        <a:buFont typeface="Wingdings" panose="05000000000000000000" pitchFamily="2" charset="2"/>
                        <a:buChar cha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evidence of the prototype of the proposed business solution;</a:t>
                      </a:r>
                    </a:p>
                    <a:p>
                      <a:pPr marL="285750" indent="-285750">
                        <a:buFont typeface="Wingdings" panose="05000000000000000000" pitchFamily="2" charset="2"/>
                        <a:buChar cha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the materials presented to the stakeholder;</a:t>
                      </a:r>
                    </a:p>
                    <a:p>
                      <a:pPr marL="285750" indent="-285750">
                        <a:buFont typeface="Wingdings" panose="05000000000000000000" pitchFamily="2" charset="2"/>
                        <a:buChar cha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evidence that the prototype has been presented to the stakeholder;</a:t>
                      </a:r>
                    </a:p>
                    <a:p>
                      <a:pPr marL="285750" indent="-285750">
                        <a:buFont typeface="Wingdings" panose="05000000000000000000" pitchFamily="2" charset="2"/>
                        <a:buChar cha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feedback from the stakeholder.</a:t>
                      </a:r>
                    </a:p>
                    <a:p>
                      <a:r>
                        <a:rPr kumimoji="0" lang="en-US" sz="1400" b="1" i="0" u="none" strike="noStrike" kern="1200" baseline="0" dirty="0" smtClean="0">
                          <a:solidFill>
                            <a:schemeClr val="dk1"/>
                          </a:solidFill>
                          <a:latin typeface="Arial" panose="020B0604020202020204" pitchFamily="34" charset="0"/>
                          <a:ea typeface="+mn-ea"/>
                          <a:cs typeface="Arial" panose="020B0604020202020204" pitchFamily="34" charset="0"/>
                        </a:rPr>
                        <a:t>Amended designs of the prototype (which could include a remodelled prototype).</a:t>
                      </a:r>
                    </a:p>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a:t>
                      </a:r>
                    </a:p>
                    <a:p>
                      <a:pPr marL="285750" indent="-285750">
                        <a:buFont typeface="Wingdings" panose="05000000000000000000" pitchFamily="2" charset="2"/>
                        <a:buChar char="§"/>
                      </a:pP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evidence of what has been changed in the prototype and why the changes have been made.</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398739391"/>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693866"/>
          </a:xfrm>
          <a:prstGeom prst="rect">
            <a:avLst/>
          </a:prstGeom>
        </p:spPr>
        <p:txBody>
          <a:bodyPr wrap="square">
            <a:spAutoFit/>
          </a:bodyPr>
          <a:lstStyle/>
          <a:p>
            <a:r>
              <a:rPr lang="en-US" sz="2800" b="1" dirty="0" smtClean="0"/>
              <a:t>P3 - </a:t>
            </a:r>
            <a:r>
              <a:rPr lang="en-US" sz="2800" dirty="0"/>
              <a:t>The learner must create a prototype of the proposed business solution and the evidence would be the actual prototype.</a:t>
            </a:r>
          </a:p>
          <a:p>
            <a:r>
              <a:rPr lang="en-US" sz="2800" b="1" dirty="0" smtClean="0"/>
              <a:t>P4 - </a:t>
            </a:r>
            <a:r>
              <a:rPr lang="en-US" sz="2800" dirty="0"/>
              <a:t>The learner must present the prototype to the identified stakeholders. The evidence could be an audio/visual presentation of the prototype and </a:t>
            </a:r>
            <a:r>
              <a:rPr lang="en-US" sz="2800" dirty="0" smtClean="0"/>
              <a:t>the discussion </a:t>
            </a:r>
            <a:r>
              <a:rPr lang="en-US" sz="2800" dirty="0"/>
              <a:t>following the presentation, a copy of the presentation with detailed speaker notes and notes of the discussions with the stakeholder</a:t>
            </a:r>
            <a:r>
              <a:rPr lang="en-US" sz="2800" dirty="0" smtClean="0"/>
              <a:t>.</a:t>
            </a:r>
          </a:p>
          <a:p>
            <a:r>
              <a:rPr lang="en-US" sz="2800" b="1" dirty="0" smtClean="0">
                <a:latin typeface="Arial" panose="020B0604020202020204" pitchFamily="34" charset="0"/>
                <a:cs typeface="Arial" panose="020B0604020202020204" pitchFamily="34" charset="0"/>
              </a:rPr>
              <a:t>M1 - </a:t>
            </a:r>
            <a:r>
              <a:rPr lang="en-US" sz="2800" dirty="0">
                <a:latin typeface="Arial" panose="020B0604020202020204" pitchFamily="34" charset="0"/>
                <a:cs typeface="Arial" panose="020B0604020202020204" pitchFamily="34" charset="0"/>
              </a:rPr>
              <a:t>The learner must modify the design in response to stakeholder feedback. The evidence should follow on from P4 and P5, and would include </a:t>
            </a:r>
            <a:r>
              <a:rPr lang="en-US" sz="2800" dirty="0" smtClean="0">
                <a:latin typeface="Arial" panose="020B0604020202020204" pitchFamily="34" charset="0"/>
                <a:cs typeface="Arial" panose="020B0604020202020204" pitchFamily="34" charset="0"/>
              </a:rPr>
              <a:t>the amended </a:t>
            </a:r>
            <a:r>
              <a:rPr lang="en-US" sz="2800" dirty="0">
                <a:latin typeface="Arial" panose="020B0604020202020204" pitchFamily="34" charset="0"/>
                <a:cs typeface="Arial" panose="020B0604020202020204" pitchFamily="34" charset="0"/>
              </a:rPr>
              <a:t>designs which could include a remodelled prototype.</a:t>
            </a:r>
            <a:endParaRPr lang="en-GB" sz="280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a:t>Assessment Criterion </a:t>
            </a:r>
            <a:r>
              <a:rPr lang="en-GB" dirty="0" smtClean="0"/>
              <a:t>P3, P4, M1</a:t>
            </a:r>
            <a:endParaRPr lang="en-GB" sz="8000" dirty="0"/>
          </a:p>
        </p:txBody>
      </p:sp>
    </p:spTree>
    <p:extLst>
      <p:ext uri="{BB962C8B-B14F-4D97-AF65-F5344CB8AC3E}">
        <p14:creationId xmlns:p14="http://schemas.microsoft.com/office/powerpoint/2010/main" val="245854486"/>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391864771"/>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478423"/>
          </a:xfrm>
          <a:prstGeom prst="rect">
            <a:avLst/>
          </a:prstGeom>
        </p:spPr>
        <p:txBody>
          <a:bodyPr wrap="square">
            <a:spAutoFit/>
          </a:bodyPr>
          <a:lstStyle/>
          <a:p>
            <a:r>
              <a:rPr lang="en-US" sz="2500" dirty="0"/>
              <a:t>3.1. Create prototype of the proposed business solution</a:t>
            </a:r>
          </a:p>
          <a:p>
            <a:r>
              <a:rPr lang="en-US" sz="2500" dirty="0"/>
              <a:t>3.2. Present the design to the stakeholder, e.g.:</a:t>
            </a:r>
          </a:p>
          <a:p>
            <a:pPr marL="628650" lvl="1" indent="-171450">
              <a:buFont typeface="Wingdings" panose="05000000000000000000" pitchFamily="2" charset="2"/>
              <a:buChar char="§"/>
            </a:pPr>
            <a:r>
              <a:rPr lang="en-GB" sz="2500" dirty="0" smtClean="0"/>
              <a:t> select </a:t>
            </a:r>
            <a:r>
              <a:rPr lang="en-GB" sz="2500" dirty="0"/>
              <a:t>presentation style</a:t>
            </a:r>
          </a:p>
          <a:p>
            <a:pPr marL="628650" lvl="1" indent="-171450">
              <a:buFont typeface="Wingdings" panose="05000000000000000000" pitchFamily="2" charset="2"/>
              <a:buChar char="§"/>
            </a:pPr>
            <a:r>
              <a:rPr lang="en-GB" sz="2500" dirty="0" smtClean="0"/>
              <a:t> </a:t>
            </a:r>
            <a:r>
              <a:rPr lang="en-GB" sz="2500" dirty="0"/>
              <a:t>present prototype</a:t>
            </a:r>
          </a:p>
          <a:p>
            <a:pPr marL="628650" lvl="1" indent="-171450">
              <a:buFont typeface="Wingdings" panose="05000000000000000000" pitchFamily="2" charset="2"/>
              <a:buChar char="§"/>
            </a:pPr>
            <a:r>
              <a:rPr lang="en-GB" sz="2500" dirty="0" smtClean="0"/>
              <a:t> </a:t>
            </a:r>
            <a:r>
              <a:rPr lang="en-GB" sz="2500" dirty="0"/>
              <a:t>answer </a:t>
            </a:r>
            <a:r>
              <a:rPr lang="en-GB" sz="2500" dirty="0" smtClean="0"/>
              <a:t>questions</a:t>
            </a:r>
          </a:p>
          <a:p>
            <a:pPr marL="628650" lvl="1" indent="-171450">
              <a:buFont typeface="Wingdings" panose="05000000000000000000" pitchFamily="2" charset="2"/>
              <a:buChar char="§"/>
            </a:pPr>
            <a:r>
              <a:rPr lang="en-US" sz="2500" dirty="0" smtClean="0"/>
              <a:t> </a:t>
            </a:r>
            <a:r>
              <a:rPr lang="en-US" sz="2500" dirty="0"/>
              <a:t>seek clarification</a:t>
            </a:r>
          </a:p>
          <a:p>
            <a:pPr marL="628650" lvl="1" indent="-171450">
              <a:buFont typeface="Wingdings" panose="05000000000000000000" pitchFamily="2" charset="2"/>
              <a:buChar char="§"/>
            </a:pPr>
            <a:r>
              <a:rPr lang="en-US" sz="2500" dirty="0" smtClean="0"/>
              <a:t> </a:t>
            </a:r>
            <a:r>
              <a:rPr lang="en-US" sz="2500" dirty="0"/>
              <a:t>make recommendations</a:t>
            </a:r>
          </a:p>
          <a:p>
            <a:pPr marL="628650" lvl="1" indent="-171450">
              <a:buFont typeface="Wingdings" panose="05000000000000000000" pitchFamily="2" charset="2"/>
              <a:buChar char="§"/>
            </a:pPr>
            <a:r>
              <a:rPr lang="en-US" sz="2500" dirty="0" smtClean="0"/>
              <a:t> </a:t>
            </a:r>
            <a:r>
              <a:rPr lang="en-US" sz="2500" dirty="0"/>
              <a:t>gather feedback from stakeholders</a:t>
            </a:r>
            <a:r>
              <a:rPr lang="en-US" sz="2500" dirty="0" smtClean="0"/>
              <a:t>.</a:t>
            </a:r>
          </a:p>
          <a:p>
            <a:r>
              <a:rPr lang="en-US" sz="2500" dirty="0" smtClean="0"/>
              <a:t>M1.1</a:t>
            </a:r>
            <a:r>
              <a:rPr lang="en-US" sz="2500" dirty="0" smtClean="0"/>
              <a:t>. </a:t>
            </a:r>
            <a:r>
              <a:rPr lang="en-US" sz="2500" dirty="0"/>
              <a:t>Modify the design in response to stakeholder feedback, i.e.:</a:t>
            </a:r>
          </a:p>
          <a:p>
            <a:pPr marL="628650" lvl="1" indent="-171450">
              <a:buFont typeface="Wingdings" panose="05000000000000000000" pitchFamily="2" charset="2"/>
              <a:buChar char="§"/>
            </a:pPr>
            <a:r>
              <a:rPr lang="en-GB" sz="2500" dirty="0" smtClean="0"/>
              <a:t> </a:t>
            </a:r>
            <a:r>
              <a:rPr lang="en-GB" sz="2500" dirty="0"/>
              <a:t>highlight changes</a:t>
            </a:r>
          </a:p>
          <a:p>
            <a:pPr marL="628650" lvl="1" indent="-171450">
              <a:buFont typeface="Wingdings" panose="05000000000000000000" pitchFamily="2" charset="2"/>
              <a:buChar char="§"/>
            </a:pPr>
            <a:r>
              <a:rPr lang="en-US" sz="2500" dirty="0" smtClean="0"/>
              <a:t> </a:t>
            </a:r>
            <a:r>
              <a:rPr lang="en-US" sz="2500" dirty="0"/>
              <a:t>create new documentation with version control.</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LO3 - Assessment Criterion</a:t>
            </a:r>
            <a:endParaRPr lang="en-GB" sz="4000" dirty="0" smtClean="0"/>
          </a:p>
        </p:txBody>
      </p:sp>
    </p:spTree>
    <p:extLst>
      <p:ext uri="{BB962C8B-B14F-4D97-AF65-F5344CB8AC3E}">
        <p14:creationId xmlns:p14="http://schemas.microsoft.com/office/powerpoint/2010/main" val="222429734"/>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391864771"/>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632311"/>
          </a:xfrm>
          <a:prstGeom prst="rect">
            <a:avLst/>
          </a:prstGeom>
        </p:spPr>
        <p:txBody>
          <a:bodyPr wrap="square">
            <a:spAutoFit/>
          </a:bodyPr>
          <a:lstStyle/>
          <a:p>
            <a:r>
              <a:rPr lang="en-US" sz="1200" dirty="0"/>
              <a:t>IT applications are commonly found in businesses. Digital practitioners play an important role in supporting businesses. You will design and create a business solution in conjunction with a stakeholder. </a:t>
            </a:r>
          </a:p>
          <a:p>
            <a:r>
              <a:rPr lang="en-GB" sz="1200" b="1" dirty="0"/>
              <a:t>Progress Solutions for Business </a:t>
            </a:r>
            <a:endParaRPr lang="en-GB" sz="1200" dirty="0"/>
          </a:p>
          <a:p>
            <a:r>
              <a:rPr lang="en-US" sz="1200" dirty="0"/>
              <a:t>Progress Solutions for Business is an existing organisation that offers administration services for businesses and organisations, as well as creating business solutions. The staff consists of: </a:t>
            </a:r>
          </a:p>
          <a:p>
            <a:r>
              <a:rPr lang="en-US" sz="1200" dirty="0"/>
              <a:t>• a manager who has overall control of the organisation and also markets Progress Solutions for Business to external clients; </a:t>
            </a:r>
          </a:p>
          <a:p>
            <a:r>
              <a:rPr lang="en-US" sz="1200" dirty="0"/>
              <a:t>• a supervisor who oversees the work of the administrative staff; </a:t>
            </a:r>
          </a:p>
          <a:p>
            <a:r>
              <a:rPr lang="en-US" sz="1200" dirty="0"/>
              <a:t>• six administrative staff who provide the administration services. </a:t>
            </a:r>
          </a:p>
          <a:p>
            <a:endParaRPr lang="en-GB" sz="1200" dirty="0"/>
          </a:p>
          <a:p>
            <a:r>
              <a:rPr lang="en-US" sz="1200" dirty="0"/>
              <a:t>It provides the following services: </a:t>
            </a:r>
          </a:p>
          <a:p>
            <a:r>
              <a:rPr lang="en-US" sz="1200" dirty="0"/>
              <a:t>• word processing of reports and letters; </a:t>
            </a:r>
          </a:p>
          <a:p>
            <a:r>
              <a:rPr lang="en-US" sz="1200" dirty="0"/>
              <a:t>• production of leaflets and brochures with graphical images; </a:t>
            </a:r>
          </a:p>
          <a:p>
            <a:r>
              <a:rPr lang="en-US" sz="1200" dirty="0"/>
              <a:t>• creation of presentations which could include graphical images, video and audio clips and animations; </a:t>
            </a:r>
          </a:p>
          <a:p>
            <a:r>
              <a:rPr lang="en-GB" sz="1200" dirty="0"/>
              <a:t>• spreadsheet solutions; </a:t>
            </a:r>
          </a:p>
          <a:p>
            <a:r>
              <a:rPr lang="en-GB" sz="1200" dirty="0"/>
              <a:t>• database solutions; </a:t>
            </a:r>
          </a:p>
          <a:p>
            <a:r>
              <a:rPr lang="en-GB" sz="1200" dirty="0"/>
              <a:t>• website creations; </a:t>
            </a:r>
          </a:p>
          <a:p>
            <a:r>
              <a:rPr lang="en-GB" sz="1200" dirty="0"/>
              <a:t>• social media consultancy; </a:t>
            </a:r>
          </a:p>
          <a:p>
            <a:r>
              <a:rPr lang="en-GB" sz="1200" dirty="0"/>
              <a:t>• business IT applications. </a:t>
            </a:r>
          </a:p>
          <a:p>
            <a:endParaRPr lang="en-GB" sz="1200" dirty="0"/>
          </a:p>
          <a:p>
            <a:r>
              <a:rPr lang="en-US" sz="1200" dirty="0"/>
              <a:t>A client, Westwood Recruitment Services (WRS), is an employment agency which specialises in providing staff for the hospitality industry. The agency has vetted the CVs supplied to them by applicants to match these with a potential job role e.g. chef. When an employer has a vacancy for a job such as a chef, WRS will let applicants know about the job role and find out if they wish to be interviewed for the position. WRS will set a closing date, and after the closing date it will arrange interviews for all the applicants interested in the post, sending them a letter inviting them for interview. The letter will inform the applicant about the location, date and time of the interview, as well as any other key details that may be relevant.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Unit 05 - Scenario</a:t>
            </a:r>
            <a:endParaRPr lang="en-GB" sz="4000" dirty="0" smtClean="0"/>
          </a:p>
        </p:txBody>
      </p:sp>
    </p:spTree>
    <p:extLst>
      <p:ext uri="{BB962C8B-B14F-4D97-AF65-F5344CB8AC3E}">
        <p14:creationId xmlns:p14="http://schemas.microsoft.com/office/powerpoint/2010/main" val="2248538200"/>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509200"/>
          </a:xfrm>
          <a:prstGeom prst="rect">
            <a:avLst/>
          </a:prstGeom>
        </p:spPr>
        <p:txBody>
          <a:bodyPr wrap="square">
            <a:spAutoFit/>
          </a:bodyPr>
          <a:lstStyle/>
          <a:p>
            <a:pPr marL="457200" indent="-457200">
              <a:buClr>
                <a:srgbClr val="C00000"/>
              </a:buClr>
              <a:buSzPct val="68000"/>
              <a:buFont typeface="Arial" panose="020B0604020202020204" pitchFamily="34" charset="0"/>
              <a:buChar char="►"/>
            </a:pPr>
            <a:r>
              <a:rPr lang="en-US" sz="1760" dirty="0" smtClean="0"/>
              <a:t>For P3 you need to make a prototype of the solution. A prototype is a mock example of the finished product, but not the finished product. </a:t>
            </a:r>
          </a:p>
          <a:p>
            <a:pPr marL="457200" indent="-457200">
              <a:buClr>
                <a:srgbClr val="C00000"/>
              </a:buClr>
              <a:buSzPct val="68000"/>
              <a:buFont typeface="Arial" panose="020B0604020202020204" pitchFamily="34" charset="0"/>
              <a:buChar char="►"/>
            </a:pPr>
            <a:r>
              <a:rPr lang="en-US" sz="1760" dirty="0" smtClean="0"/>
              <a:t>Whichever method or solution you have chosen, you will need to go into that program and think clearly about how you will want it laid out.</a:t>
            </a:r>
          </a:p>
          <a:p>
            <a:pPr>
              <a:buClr>
                <a:srgbClr val="C00000"/>
              </a:buClr>
              <a:buSzPct val="68000"/>
            </a:pPr>
            <a:r>
              <a:rPr lang="en-US" sz="1760" b="1" dirty="0" smtClean="0">
                <a:solidFill>
                  <a:srgbClr val="FF0000"/>
                </a:solidFill>
              </a:rPr>
              <a:t>P3.1 – Task 01 –</a:t>
            </a:r>
            <a:r>
              <a:rPr lang="en-US" sz="1760" dirty="0" smtClean="0">
                <a:solidFill>
                  <a:srgbClr val="FF0000"/>
                </a:solidFill>
              </a:rPr>
              <a:t> Design the structure and pages of your solution.</a:t>
            </a:r>
          </a:p>
          <a:p>
            <a:pPr marL="457200" indent="-457200">
              <a:buClr>
                <a:srgbClr val="C00000"/>
              </a:buClr>
              <a:buSzPct val="68000"/>
              <a:buFont typeface="Arial" panose="020B0604020202020204" pitchFamily="34" charset="0"/>
              <a:buChar char="►"/>
            </a:pPr>
            <a:r>
              <a:rPr lang="en-US" sz="1760" dirty="0" smtClean="0"/>
              <a:t>For this you should go into word, or PowerPoint and sketch the layout of your proposed solution to make it clear to the client how you expect the interface and sections to look.</a:t>
            </a:r>
            <a:endParaRPr lang="en-US" sz="1760" dirty="0" smtClean="0"/>
          </a:p>
          <a:p>
            <a:r>
              <a:rPr lang="en-US" sz="1760" b="1" dirty="0" smtClean="0">
                <a:solidFill>
                  <a:srgbClr val="FF0000"/>
                </a:solidFill>
              </a:rPr>
              <a:t>P3.1 – Task 02 -</a:t>
            </a:r>
            <a:r>
              <a:rPr lang="en-US" sz="1760" dirty="0" smtClean="0">
                <a:solidFill>
                  <a:srgbClr val="FF0000"/>
                </a:solidFill>
              </a:rPr>
              <a:t> </a:t>
            </a:r>
            <a:r>
              <a:rPr lang="en-US" sz="1760" dirty="0">
                <a:solidFill>
                  <a:srgbClr val="FF0000"/>
                </a:solidFill>
              </a:rPr>
              <a:t>Create prototype of the proposed business </a:t>
            </a:r>
            <a:r>
              <a:rPr lang="en-US" sz="1760" dirty="0" smtClean="0">
                <a:solidFill>
                  <a:srgbClr val="FF0000"/>
                </a:solidFill>
              </a:rPr>
              <a:t>solution.</a:t>
            </a:r>
          </a:p>
          <a:p>
            <a:pPr marL="342900" indent="-342900">
              <a:buClr>
                <a:srgbClr val="C00000"/>
              </a:buClr>
              <a:buSzPct val="68000"/>
              <a:buFont typeface="Arial" panose="020B0604020202020204" pitchFamily="34" charset="0"/>
              <a:buChar char="►"/>
            </a:pPr>
            <a:r>
              <a:rPr lang="en-US" sz="1760" dirty="0" smtClean="0"/>
              <a:t>Next you need to make the basic sections of the proposed solution. </a:t>
            </a:r>
          </a:p>
          <a:p>
            <a:pPr marL="711200" lvl="1" indent="-254000">
              <a:buClr>
                <a:srgbClr val="C00000"/>
              </a:buClr>
              <a:buSzPct val="68000"/>
              <a:buFont typeface="Wingdings" panose="05000000000000000000" pitchFamily="2" charset="2"/>
              <a:buChar char="§"/>
            </a:pPr>
            <a:r>
              <a:rPr lang="en-US" sz="1760" dirty="0" smtClean="0"/>
              <a:t>For example, in my solution I would create one client in a table called Staff, one client in a table called Employers with employer details, one table called preferred employers which has staff and columns for each preferred employer.</a:t>
            </a:r>
          </a:p>
          <a:p>
            <a:pPr marL="711200" lvl="1" indent="-254000">
              <a:buClr>
                <a:srgbClr val="C00000"/>
              </a:buClr>
              <a:buSzPct val="68000"/>
              <a:buFont typeface="Wingdings" panose="05000000000000000000" pitchFamily="2" charset="2"/>
              <a:buChar char="§"/>
            </a:pPr>
            <a:r>
              <a:rPr lang="en-US" sz="1760" dirty="0" smtClean="0"/>
              <a:t>Then create 3 forms for each of these.</a:t>
            </a:r>
          </a:p>
          <a:p>
            <a:pPr marL="711200" lvl="1" indent="-254000">
              <a:buClr>
                <a:srgbClr val="C00000"/>
              </a:buClr>
              <a:buSzPct val="68000"/>
              <a:buFont typeface="Wingdings" panose="05000000000000000000" pitchFamily="2" charset="2"/>
              <a:buChar char="§"/>
            </a:pPr>
            <a:r>
              <a:rPr lang="en-US" sz="1760" dirty="0" smtClean="0"/>
              <a:t>Then create or mock up a proposed Input form for the Employer/Employee choice (it does not have to work)</a:t>
            </a:r>
          </a:p>
          <a:p>
            <a:pPr marL="711200" lvl="1" indent="-254000">
              <a:buClr>
                <a:srgbClr val="C00000"/>
              </a:buClr>
              <a:buSzPct val="68000"/>
              <a:buFont typeface="Wingdings" panose="05000000000000000000" pitchFamily="2" charset="2"/>
              <a:buChar char="§"/>
            </a:pPr>
            <a:r>
              <a:rPr lang="en-US" sz="1760" dirty="0" smtClean="0"/>
              <a:t>Design a query.</a:t>
            </a:r>
          </a:p>
          <a:p>
            <a:pPr marL="711200" lvl="1" indent="-254000">
              <a:buClr>
                <a:srgbClr val="C00000"/>
              </a:buClr>
              <a:buSzPct val="68000"/>
              <a:buFont typeface="Wingdings" panose="05000000000000000000" pitchFamily="2" charset="2"/>
              <a:buChar char="§"/>
            </a:pPr>
            <a:r>
              <a:rPr lang="en-US" sz="1760" dirty="0" smtClean="0"/>
              <a:t>Design a report (it does not need to fully work) with details of the invite to interview.</a:t>
            </a:r>
          </a:p>
          <a:p>
            <a:pPr marL="711200" lvl="1" indent="-254000">
              <a:buClr>
                <a:srgbClr val="C00000"/>
              </a:buClr>
              <a:buSzPct val="68000"/>
              <a:buFont typeface="Wingdings" panose="05000000000000000000" pitchFamily="2" charset="2"/>
              <a:buChar char="§"/>
            </a:pPr>
            <a:r>
              <a:rPr lang="en-US" sz="1760" dirty="0" smtClean="0"/>
              <a:t>Take evidence of each of these.</a:t>
            </a:r>
            <a:endParaRPr lang="en-US" sz="176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P3.1 – Create a Prototype</a:t>
            </a:r>
            <a:endParaRPr lang="en-GB" sz="4000" dirty="0" smtClean="0"/>
          </a:p>
        </p:txBody>
      </p:sp>
    </p:spTree>
    <p:extLst>
      <p:ext uri="{BB962C8B-B14F-4D97-AF65-F5344CB8AC3E}">
        <p14:creationId xmlns:p14="http://schemas.microsoft.com/office/powerpoint/2010/main" val="3521419628"/>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6192688" cy="5632311"/>
          </a:xfrm>
          <a:prstGeom prst="rect">
            <a:avLst/>
          </a:prstGeom>
        </p:spPr>
        <p:txBody>
          <a:bodyPr wrap="square">
            <a:spAutoFit/>
          </a:bodyPr>
          <a:lstStyle/>
          <a:p>
            <a:pPr marL="457200" indent="-457200">
              <a:buClr>
                <a:srgbClr val="C00000"/>
              </a:buClr>
              <a:buSzPct val="68000"/>
              <a:buFont typeface="Arial" panose="020B0604020202020204" pitchFamily="34" charset="0"/>
              <a:buChar char="►"/>
            </a:pPr>
            <a:r>
              <a:rPr lang="en-US" dirty="0" smtClean="0"/>
              <a:t>For the first part of this task, prepare a questionnaire with 10 questions, 6 with yes/no styled questions (look, ease of use, content e.g. table information), 2 with feedback questions (why) and two with recommendation questions.</a:t>
            </a:r>
          </a:p>
          <a:p>
            <a:pPr>
              <a:buClr>
                <a:srgbClr val="C00000"/>
              </a:buClr>
              <a:buSzPct val="68000"/>
            </a:pPr>
            <a:r>
              <a:rPr lang="en-US" b="1" dirty="0" smtClean="0">
                <a:solidFill>
                  <a:srgbClr val="FF0000"/>
                </a:solidFill>
              </a:rPr>
              <a:t>P3.2 – Task 03 – </a:t>
            </a:r>
            <a:r>
              <a:rPr lang="en-US" dirty="0" smtClean="0">
                <a:solidFill>
                  <a:srgbClr val="FF0000"/>
                </a:solidFill>
              </a:rPr>
              <a:t>Prepare a questionnaire to gather </a:t>
            </a:r>
            <a:r>
              <a:rPr lang="en-US" dirty="0">
                <a:solidFill>
                  <a:srgbClr val="FF0000"/>
                </a:solidFill>
              </a:rPr>
              <a:t>feedback from stakeholders</a:t>
            </a:r>
            <a:endParaRPr lang="en-US" dirty="0" smtClean="0">
              <a:solidFill>
                <a:srgbClr val="FF0000"/>
              </a:solidFill>
            </a:endParaRPr>
          </a:p>
          <a:p>
            <a:pPr marL="457200" indent="-457200">
              <a:buClr>
                <a:srgbClr val="C00000"/>
              </a:buClr>
              <a:buSzPct val="68000"/>
              <a:buFont typeface="Arial" panose="020B0604020202020204" pitchFamily="34" charset="0"/>
              <a:buChar char="►"/>
            </a:pPr>
            <a:r>
              <a:rPr lang="en-US" dirty="0" smtClean="0"/>
              <a:t>For P3.2 you will need to take evidence from your prototype, including the sketches and prepare a presentation on these. The presentation should include the following slides:</a:t>
            </a:r>
          </a:p>
          <a:p>
            <a:pPr marL="914400" lvl="1" indent="-457200">
              <a:buClr>
                <a:srgbClr val="C00000"/>
              </a:buClr>
              <a:buSzPct val="100000"/>
              <a:buFont typeface="+mj-lt"/>
              <a:buAutoNum type="arabicPeriod"/>
            </a:pPr>
            <a:r>
              <a:rPr lang="en-US" dirty="0" smtClean="0"/>
              <a:t>Client Scenario, expected Outcomes</a:t>
            </a:r>
          </a:p>
          <a:p>
            <a:pPr marL="914400" lvl="1" indent="-457200">
              <a:buClr>
                <a:srgbClr val="C00000"/>
              </a:buClr>
              <a:buSzPct val="100000"/>
              <a:buFont typeface="+mj-lt"/>
              <a:buAutoNum type="arabicPeriod"/>
            </a:pPr>
            <a:r>
              <a:rPr lang="en-US" dirty="0" smtClean="0"/>
              <a:t>How you interpret the stages of the scenario</a:t>
            </a:r>
          </a:p>
          <a:p>
            <a:pPr marL="914400" lvl="1" indent="-457200">
              <a:buClr>
                <a:srgbClr val="C00000"/>
              </a:buClr>
              <a:buSzPct val="100000"/>
              <a:buFont typeface="+mj-lt"/>
              <a:buAutoNum type="arabicPeriod"/>
            </a:pPr>
            <a:r>
              <a:rPr lang="en-US" dirty="0" smtClean="0"/>
              <a:t>Sketches for the proposed solution.</a:t>
            </a:r>
          </a:p>
          <a:p>
            <a:pPr marL="914400" lvl="1" indent="-457200">
              <a:buClr>
                <a:srgbClr val="C00000"/>
              </a:buClr>
              <a:buSzPct val="100000"/>
              <a:buFont typeface="+mj-lt"/>
              <a:buAutoNum type="arabicPeriod"/>
            </a:pPr>
            <a:r>
              <a:rPr lang="en-US" dirty="0" smtClean="0"/>
              <a:t>Evidence of the Prototype (several slides)</a:t>
            </a:r>
          </a:p>
          <a:p>
            <a:pPr marL="914400" lvl="1" indent="-457200">
              <a:buClr>
                <a:srgbClr val="C00000"/>
              </a:buClr>
              <a:buSzPct val="100000"/>
              <a:buFont typeface="+mj-lt"/>
              <a:buAutoNum type="arabicPeriod"/>
            </a:pPr>
            <a:r>
              <a:rPr lang="en-US" dirty="0" smtClean="0"/>
              <a:t>How you expect the prototype to achieve the scenario.</a:t>
            </a:r>
          </a:p>
          <a:p>
            <a:pPr marL="457200" indent="-457200">
              <a:buClr>
                <a:srgbClr val="C00000"/>
              </a:buClr>
              <a:buSzPct val="68000"/>
              <a:buFont typeface="Arial" panose="020B0604020202020204" pitchFamily="34" charset="0"/>
              <a:buChar char="►"/>
            </a:pPr>
            <a:r>
              <a:rPr lang="en-US" dirty="0" smtClean="0"/>
              <a:t>Then you need to select </a:t>
            </a:r>
            <a:r>
              <a:rPr lang="en-US" dirty="0"/>
              <a:t>presentation </a:t>
            </a:r>
            <a:r>
              <a:rPr lang="en-US" dirty="0" smtClean="0"/>
              <a:t>style (PowerPoint, </a:t>
            </a:r>
            <a:r>
              <a:rPr lang="en-US" dirty="0" err="1" smtClean="0"/>
              <a:t>Prezie</a:t>
            </a:r>
            <a:r>
              <a:rPr lang="en-US" dirty="0" smtClean="0"/>
              <a:t> template, Webpage, Word) and present the prototype.</a:t>
            </a:r>
            <a:endParaRPr lang="en-US"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P3.2 – Present Client Designs</a:t>
            </a:r>
            <a:endParaRPr lang="en-GB" sz="4000" dirty="0" smtClean="0"/>
          </a:p>
        </p:txBody>
      </p:sp>
      <p:pic>
        <p:nvPicPr>
          <p:cNvPr id="1026" name="Picture 2" descr="Image result for prezi"/>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372200" y="1052736"/>
            <a:ext cx="2520280" cy="188461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prezi"/>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6372200" y="2996952"/>
            <a:ext cx="2508613" cy="161079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6372199" y="4725144"/>
            <a:ext cx="2508613" cy="1854192"/>
          </a:xfrm>
          <a:prstGeom prst="rect">
            <a:avLst/>
          </a:prstGeom>
        </p:spPr>
      </p:pic>
    </p:spTree>
    <p:extLst>
      <p:ext uri="{BB962C8B-B14F-4D97-AF65-F5344CB8AC3E}">
        <p14:creationId xmlns:p14="http://schemas.microsoft.com/office/powerpoint/2010/main" val="1049356562"/>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6120680" cy="5755422"/>
          </a:xfrm>
          <a:prstGeom prst="rect">
            <a:avLst/>
          </a:prstGeom>
        </p:spPr>
        <p:txBody>
          <a:bodyPr wrap="square">
            <a:spAutoFit/>
          </a:bodyPr>
          <a:lstStyle/>
          <a:p>
            <a:pPr>
              <a:buClr>
                <a:srgbClr val="C00000"/>
              </a:buClr>
              <a:buSzPct val="68000"/>
            </a:pPr>
            <a:r>
              <a:rPr lang="en-US" sz="2300" b="1" dirty="0" smtClean="0">
                <a:solidFill>
                  <a:srgbClr val="FF0000"/>
                </a:solidFill>
              </a:rPr>
              <a:t>P4.1 </a:t>
            </a:r>
            <a:r>
              <a:rPr lang="en-US" sz="2300" b="1" dirty="0">
                <a:solidFill>
                  <a:srgbClr val="FF0000"/>
                </a:solidFill>
              </a:rPr>
              <a:t>– Task 04 - </a:t>
            </a:r>
            <a:r>
              <a:rPr lang="en-US" sz="2300" dirty="0">
                <a:solidFill>
                  <a:srgbClr val="FF0000"/>
                </a:solidFill>
              </a:rPr>
              <a:t>Present the design to the stakeholder.</a:t>
            </a:r>
          </a:p>
          <a:p>
            <a:pPr marL="457200" indent="-457200">
              <a:buClr>
                <a:srgbClr val="C00000"/>
              </a:buClr>
              <a:buSzPct val="68000"/>
              <a:buFont typeface="Arial" panose="020B0604020202020204" pitchFamily="34" charset="0"/>
              <a:buChar char="►"/>
            </a:pPr>
            <a:r>
              <a:rPr lang="en-US" sz="2300" dirty="0" smtClean="0"/>
              <a:t>Answer questions from the stakeholder during and after the proposal presentation.</a:t>
            </a:r>
          </a:p>
          <a:p>
            <a:pPr marL="457200" indent="-457200">
              <a:buClr>
                <a:srgbClr val="C00000"/>
              </a:buClr>
              <a:buSzPct val="68000"/>
              <a:buFont typeface="Arial" panose="020B0604020202020204" pitchFamily="34" charset="0"/>
              <a:buChar char="►"/>
            </a:pPr>
            <a:r>
              <a:rPr lang="en-US" sz="2300" dirty="0" smtClean="0"/>
              <a:t>Seek clarification from the stakeholder on their needs at each stage of the presentation and take notes on questions asked and responses to your own questions asked.</a:t>
            </a:r>
            <a:endParaRPr lang="en-US" sz="2300" dirty="0"/>
          </a:p>
          <a:p>
            <a:pPr marL="457200" indent="-457200">
              <a:buClr>
                <a:srgbClr val="C00000"/>
              </a:buClr>
              <a:buSzPct val="68000"/>
              <a:buFont typeface="Arial" panose="020B0604020202020204" pitchFamily="34" charset="0"/>
              <a:buChar char="►"/>
            </a:pPr>
            <a:r>
              <a:rPr lang="en-US" sz="2300" dirty="0" smtClean="0"/>
              <a:t>Make recommendations yourself during the presentation in answer to the clients questions, record these as part of the task.</a:t>
            </a:r>
            <a:endParaRPr lang="en-US" sz="2300" dirty="0"/>
          </a:p>
          <a:p>
            <a:pPr>
              <a:buClr>
                <a:srgbClr val="C00000"/>
              </a:buClr>
              <a:buSzPct val="68000"/>
            </a:pPr>
            <a:r>
              <a:rPr lang="en-US" sz="2300" b="1" dirty="0" smtClean="0">
                <a:solidFill>
                  <a:srgbClr val="FF0000"/>
                </a:solidFill>
              </a:rPr>
              <a:t>P4.2 </a:t>
            </a:r>
            <a:r>
              <a:rPr lang="en-US" sz="2300" b="1" dirty="0">
                <a:solidFill>
                  <a:srgbClr val="FF0000"/>
                </a:solidFill>
              </a:rPr>
              <a:t>– Task </a:t>
            </a:r>
            <a:r>
              <a:rPr lang="en-US" sz="2300" b="1" dirty="0" smtClean="0">
                <a:solidFill>
                  <a:srgbClr val="FF0000"/>
                </a:solidFill>
              </a:rPr>
              <a:t>05 – </a:t>
            </a:r>
            <a:r>
              <a:rPr lang="en-US" sz="2300" dirty="0" smtClean="0">
                <a:solidFill>
                  <a:srgbClr val="FF0000"/>
                </a:solidFill>
              </a:rPr>
              <a:t>Gather feedback on the </a:t>
            </a:r>
            <a:r>
              <a:rPr lang="en-US" sz="2300" dirty="0">
                <a:solidFill>
                  <a:srgbClr val="FF0000"/>
                </a:solidFill>
              </a:rPr>
              <a:t>design </a:t>
            </a:r>
            <a:r>
              <a:rPr lang="en-US" sz="2300" dirty="0" smtClean="0">
                <a:solidFill>
                  <a:srgbClr val="FF0000"/>
                </a:solidFill>
              </a:rPr>
              <a:t>from </a:t>
            </a:r>
            <a:r>
              <a:rPr lang="en-US" sz="2300" dirty="0">
                <a:solidFill>
                  <a:srgbClr val="FF0000"/>
                </a:solidFill>
              </a:rPr>
              <a:t>the stakeholder</a:t>
            </a:r>
            <a:r>
              <a:rPr lang="en-US" sz="2300" dirty="0" smtClean="0">
                <a:solidFill>
                  <a:srgbClr val="FF0000"/>
                </a:solidFill>
              </a:rPr>
              <a:t>.</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P4.1 – Present Client Designs</a:t>
            </a:r>
            <a:endParaRPr lang="en-GB" sz="4000" dirty="0" smtClean="0"/>
          </a:p>
        </p:txBody>
      </p:sp>
      <p:pic>
        <p:nvPicPr>
          <p:cNvPr id="4" name="Picture 2" descr="Image result for prezi"/>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372200" y="1052736"/>
            <a:ext cx="2520280" cy="188461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mage result for prezi"/>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6372200" y="2996952"/>
            <a:ext cx="2508613" cy="161079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6372199" y="4725144"/>
            <a:ext cx="2508613" cy="1854192"/>
          </a:xfrm>
          <a:prstGeom prst="rect">
            <a:avLst/>
          </a:prstGeom>
        </p:spPr>
      </p:pic>
    </p:spTree>
    <p:extLst>
      <p:ext uri="{BB962C8B-B14F-4D97-AF65-F5344CB8AC3E}">
        <p14:creationId xmlns:p14="http://schemas.microsoft.com/office/powerpoint/2010/main" val="636011800"/>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DD945F-B7B0-4691-A0D0-E2EAD6DA23B3}">
  <ds:schemaRef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5A8F797-114D-47DC-A43E-E9D7D8871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Enderoth</Template>
  <TotalTime>73795</TotalTime>
  <Words>1815</Words>
  <Application>Microsoft Office PowerPoint</Application>
  <PresentationFormat>On-screen Show (4:3)</PresentationFormat>
  <Paragraphs>151</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LO3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2028</cp:revision>
  <cp:lastPrinted>2014-01-22T18:25:48Z</cp:lastPrinted>
  <dcterms:created xsi:type="dcterms:W3CDTF">2008-03-12T11:01:44Z</dcterms:created>
  <dcterms:modified xsi:type="dcterms:W3CDTF">2018-07-12T10:07:53Z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